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83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CA196"/>
    <a:srgbClr val="ECD873"/>
    <a:srgbClr val="92BD61"/>
    <a:srgbClr val="DE7272"/>
    <a:srgbClr val="73992F"/>
    <a:srgbClr val="2288A4"/>
    <a:srgbClr val="E337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24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40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1123B8-5DAF-4B48-8E45-EFF1C27D447D}" type="datetimeFigureOut">
              <a:rPr lang="zh-CN" altLang="en-US" smtClean="0"/>
              <a:t>2018/8/19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34027-7213-4DFD-ACBB-2450BC464B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6820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534027-7213-4DFD-ACBB-2450BC464B1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6684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534027-7213-4DFD-ACBB-2450BC464B1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179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10357" t="13772" r="35880" b="511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6" t="16650" b="16860"/>
          <a:stretch/>
        </p:blipFill>
        <p:spPr>
          <a:xfrm>
            <a:off x="0" y="0"/>
            <a:ext cx="6633028" cy="686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74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DD4D41-FAE6-4E89-A552-9CCF02D73E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065267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1200"/>
              </a:spcBef>
              <a:buClr>
                <a:srgbClr val="0070C0"/>
              </a:buClr>
              <a:buFont typeface="Wingdings" panose="05000000000000000000" pitchFamily="2" charset="2"/>
              <a:buChar char="p"/>
              <a:defRPr sz="2400">
                <a:latin typeface="迷你简准圆" panose="03000509000000000000" pitchFamily="65" charset="-122"/>
                <a:ea typeface="迷你简准圆" panose="03000509000000000000" pitchFamily="65" charset="-122"/>
              </a:defRPr>
            </a:lvl1pPr>
            <a:lvl2pPr>
              <a:lnSpc>
                <a:spcPct val="100000"/>
              </a:lnSpc>
              <a:spcBef>
                <a:spcPts val="1200"/>
              </a:spcBef>
              <a:defRPr sz="2000">
                <a:latin typeface="迷你简准圆" panose="03000509000000000000" pitchFamily="65" charset="-122"/>
                <a:ea typeface="迷你简准圆" panose="03000509000000000000" pitchFamily="65" charset="-122"/>
              </a:defRPr>
            </a:lvl2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53887B1-2817-43B9-8A7F-62E07DD7BC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1" t="23612"/>
          <a:stretch/>
        </p:blipFill>
        <p:spPr>
          <a:xfrm>
            <a:off x="0" y="1"/>
            <a:ext cx="1758505" cy="1816100"/>
          </a:xfrm>
          <a:prstGeom prst="rect">
            <a:avLst/>
          </a:prstGeom>
        </p:spPr>
      </p:pic>
      <p:sp>
        <p:nvSpPr>
          <p:cNvPr id="9" name="文本占位符 8">
            <a:extLst>
              <a:ext uri="{FF2B5EF4-FFF2-40B4-BE49-F238E27FC236}">
                <a16:creationId xmlns:a16="http://schemas.microsoft.com/office/drawing/2014/main" id="{0D42E8F9-58C9-44A0-A5E7-CDC12316B2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97147" y="464831"/>
            <a:ext cx="9070975" cy="5847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迷你简准圆" panose="03000509000000000000" pitchFamily="65" charset="-122"/>
                <a:ea typeface="迷你简准圆" panose="03000509000000000000" pitchFamily="65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58910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7570107" y="1556824"/>
            <a:ext cx="3494088" cy="4465078"/>
          </a:xfrm>
          <a:custGeom>
            <a:avLst/>
            <a:gdLst>
              <a:gd name="connsiteX0" fmla="*/ 0 w 3494088"/>
              <a:gd name="connsiteY0" fmla="*/ 0 h 4465078"/>
              <a:gd name="connsiteX1" fmla="*/ 3494088 w 3494088"/>
              <a:gd name="connsiteY1" fmla="*/ 0 h 4465078"/>
              <a:gd name="connsiteX2" fmla="*/ 3494088 w 3494088"/>
              <a:gd name="connsiteY2" fmla="*/ 4465078 h 4465078"/>
              <a:gd name="connsiteX3" fmla="*/ 0 w 3494088"/>
              <a:gd name="connsiteY3" fmla="*/ 4465078 h 4465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4088" h="4465078">
                <a:moveTo>
                  <a:pt x="0" y="0"/>
                </a:moveTo>
                <a:lnTo>
                  <a:pt x="3494088" y="0"/>
                </a:lnTo>
                <a:lnTo>
                  <a:pt x="3494088" y="4465078"/>
                </a:lnTo>
                <a:lnTo>
                  <a:pt x="0" y="44650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436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2025651" y="3406595"/>
            <a:ext cx="2174876" cy="2174876"/>
          </a:xfrm>
          <a:custGeom>
            <a:avLst/>
            <a:gdLst>
              <a:gd name="connsiteX0" fmla="*/ 1087438 w 2174876"/>
              <a:gd name="connsiteY0" fmla="*/ 0 h 2174876"/>
              <a:gd name="connsiteX1" fmla="*/ 2174876 w 2174876"/>
              <a:gd name="connsiteY1" fmla="*/ 1087438 h 2174876"/>
              <a:gd name="connsiteX2" fmla="*/ 1087438 w 2174876"/>
              <a:gd name="connsiteY2" fmla="*/ 2174876 h 2174876"/>
              <a:gd name="connsiteX3" fmla="*/ 0 w 2174876"/>
              <a:gd name="connsiteY3" fmla="*/ 1087438 h 2174876"/>
              <a:gd name="connsiteX4" fmla="*/ 1087438 w 2174876"/>
              <a:gd name="connsiteY4" fmla="*/ 0 h 2174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4876" h="2174876">
                <a:moveTo>
                  <a:pt x="1087438" y="0"/>
                </a:moveTo>
                <a:cubicBezTo>
                  <a:pt x="1688013" y="0"/>
                  <a:pt x="2174876" y="486863"/>
                  <a:pt x="2174876" y="1087438"/>
                </a:cubicBezTo>
                <a:cubicBezTo>
                  <a:pt x="2174876" y="1688013"/>
                  <a:pt x="1688013" y="2174876"/>
                  <a:pt x="1087438" y="2174876"/>
                </a:cubicBezTo>
                <a:cubicBezTo>
                  <a:pt x="486863" y="2174876"/>
                  <a:pt x="0" y="1688013"/>
                  <a:pt x="0" y="1087438"/>
                </a:cubicBezTo>
                <a:cubicBezTo>
                  <a:pt x="0" y="486863"/>
                  <a:pt x="486863" y="0"/>
                  <a:pt x="108743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6450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168402" y="3243306"/>
            <a:ext cx="2300851" cy="2575677"/>
          </a:xfrm>
          <a:custGeom>
            <a:avLst/>
            <a:gdLst>
              <a:gd name="connsiteX0" fmla="*/ 0 w 2300851"/>
              <a:gd name="connsiteY0" fmla="*/ 0 h 2575677"/>
              <a:gd name="connsiteX1" fmla="*/ 2300851 w 2300851"/>
              <a:gd name="connsiteY1" fmla="*/ 0 h 2575677"/>
              <a:gd name="connsiteX2" fmla="*/ 2300851 w 2300851"/>
              <a:gd name="connsiteY2" fmla="*/ 2575677 h 2575677"/>
              <a:gd name="connsiteX3" fmla="*/ 0 w 2300851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1" h="2575677">
                <a:moveTo>
                  <a:pt x="0" y="0"/>
                </a:moveTo>
                <a:lnTo>
                  <a:pt x="2300851" y="0"/>
                </a:lnTo>
                <a:lnTo>
                  <a:pt x="2300851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686517" y="1759745"/>
            <a:ext cx="2300850" cy="2575677"/>
          </a:xfrm>
          <a:custGeom>
            <a:avLst/>
            <a:gdLst>
              <a:gd name="connsiteX0" fmla="*/ 0 w 2300850"/>
              <a:gd name="connsiteY0" fmla="*/ 0 h 2575677"/>
              <a:gd name="connsiteX1" fmla="*/ 2300850 w 2300850"/>
              <a:gd name="connsiteY1" fmla="*/ 0 h 2575677"/>
              <a:gd name="connsiteX2" fmla="*/ 2300850 w 2300850"/>
              <a:gd name="connsiteY2" fmla="*/ 2575677 h 2575677"/>
              <a:gd name="connsiteX3" fmla="*/ 0 w 2300850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0" h="2575677">
                <a:moveTo>
                  <a:pt x="0" y="0"/>
                </a:moveTo>
                <a:lnTo>
                  <a:pt x="2300850" y="0"/>
                </a:lnTo>
                <a:lnTo>
                  <a:pt x="2300850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204636" y="3243306"/>
            <a:ext cx="2300851" cy="2575677"/>
          </a:xfrm>
          <a:custGeom>
            <a:avLst/>
            <a:gdLst>
              <a:gd name="connsiteX0" fmla="*/ 0 w 2300851"/>
              <a:gd name="connsiteY0" fmla="*/ 0 h 2575677"/>
              <a:gd name="connsiteX1" fmla="*/ 2300851 w 2300851"/>
              <a:gd name="connsiteY1" fmla="*/ 0 h 2575677"/>
              <a:gd name="connsiteX2" fmla="*/ 2300851 w 2300851"/>
              <a:gd name="connsiteY2" fmla="*/ 2575677 h 2575677"/>
              <a:gd name="connsiteX3" fmla="*/ 0 w 2300851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1" h="2575677">
                <a:moveTo>
                  <a:pt x="0" y="0"/>
                </a:moveTo>
                <a:lnTo>
                  <a:pt x="2300851" y="0"/>
                </a:lnTo>
                <a:lnTo>
                  <a:pt x="2300851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722751" y="1759745"/>
            <a:ext cx="2300850" cy="2575677"/>
          </a:xfrm>
          <a:custGeom>
            <a:avLst/>
            <a:gdLst>
              <a:gd name="connsiteX0" fmla="*/ 0 w 2300850"/>
              <a:gd name="connsiteY0" fmla="*/ 0 h 2575677"/>
              <a:gd name="connsiteX1" fmla="*/ 2300850 w 2300850"/>
              <a:gd name="connsiteY1" fmla="*/ 0 h 2575677"/>
              <a:gd name="connsiteX2" fmla="*/ 2300850 w 2300850"/>
              <a:gd name="connsiteY2" fmla="*/ 2575677 h 2575677"/>
              <a:gd name="connsiteX3" fmla="*/ 0 w 2300850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0" h="2575677">
                <a:moveTo>
                  <a:pt x="0" y="0"/>
                </a:moveTo>
                <a:lnTo>
                  <a:pt x="2300850" y="0"/>
                </a:lnTo>
                <a:lnTo>
                  <a:pt x="2300850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094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3783010" y="1685926"/>
            <a:ext cx="2363161" cy="2123312"/>
          </a:xfrm>
          <a:custGeom>
            <a:avLst/>
            <a:gdLst>
              <a:gd name="connsiteX0" fmla="*/ 0 w 2363161"/>
              <a:gd name="connsiteY0" fmla="*/ 0 h 2123312"/>
              <a:gd name="connsiteX1" fmla="*/ 2363161 w 2363161"/>
              <a:gd name="connsiteY1" fmla="*/ 0 h 2123312"/>
              <a:gd name="connsiteX2" fmla="*/ 2363161 w 2363161"/>
              <a:gd name="connsiteY2" fmla="*/ 2123312 h 2123312"/>
              <a:gd name="connsiteX3" fmla="*/ 0 w 2363161"/>
              <a:gd name="connsiteY3" fmla="*/ 2123312 h 2123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3161" h="2123312">
                <a:moveTo>
                  <a:pt x="0" y="0"/>
                </a:moveTo>
                <a:lnTo>
                  <a:pt x="2363161" y="0"/>
                </a:lnTo>
                <a:lnTo>
                  <a:pt x="2363161" y="2123312"/>
                </a:lnTo>
                <a:lnTo>
                  <a:pt x="0" y="21233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1"/>
          </p:nvPr>
        </p:nvSpPr>
        <p:spPr>
          <a:xfrm>
            <a:off x="3783010" y="3794364"/>
            <a:ext cx="2363161" cy="2140046"/>
          </a:xfrm>
          <a:custGeom>
            <a:avLst/>
            <a:gdLst>
              <a:gd name="connsiteX0" fmla="*/ 0 w 2363161"/>
              <a:gd name="connsiteY0" fmla="*/ 0 h 2140046"/>
              <a:gd name="connsiteX1" fmla="*/ 2363161 w 2363161"/>
              <a:gd name="connsiteY1" fmla="*/ 0 h 2140046"/>
              <a:gd name="connsiteX2" fmla="*/ 2363161 w 2363161"/>
              <a:gd name="connsiteY2" fmla="*/ 2140046 h 2140046"/>
              <a:gd name="connsiteX3" fmla="*/ 0 w 2363161"/>
              <a:gd name="connsiteY3" fmla="*/ 2140046 h 214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3161" h="2140046">
                <a:moveTo>
                  <a:pt x="0" y="0"/>
                </a:moveTo>
                <a:lnTo>
                  <a:pt x="2363161" y="0"/>
                </a:lnTo>
                <a:lnTo>
                  <a:pt x="2363161" y="2140046"/>
                </a:lnTo>
                <a:lnTo>
                  <a:pt x="0" y="2140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2"/>
          </p:nvPr>
        </p:nvSpPr>
        <p:spPr>
          <a:xfrm>
            <a:off x="6146171" y="3794364"/>
            <a:ext cx="2374316" cy="2140046"/>
          </a:xfrm>
          <a:custGeom>
            <a:avLst/>
            <a:gdLst>
              <a:gd name="connsiteX0" fmla="*/ 0 w 2374316"/>
              <a:gd name="connsiteY0" fmla="*/ 0 h 2140046"/>
              <a:gd name="connsiteX1" fmla="*/ 2374316 w 2374316"/>
              <a:gd name="connsiteY1" fmla="*/ 0 h 2140046"/>
              <a:gd name="connsiteX2" fmla="*/ 2374316 w 2374316"/>
              <a:gd name="connsiteY2" fmla="*/ 2140046 h 2140046"/>
              <a:gd name="connsiteX3" fmla="*/ 0 w 2374316"/>
              <a:gd name="connsiteY3" fmla="*/ 2140046 h 214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4316" h="2140046">
                <a:moveTo>
                  <a:pt x="0" y="0"/>
                </a:moveTo>
                <a:lnTo>
                  <a:pt x="2374316" y="0"/>
                </a:lnTo>
                <a:lnTo>
                  <a:pt x="2374316" y="2140046"/>
                </a:lnTo>
                <a:lnTo>
                  <a:pt x="0" y="2140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86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304926" y="2113203"/>
            <a:ext cx="2903618" cy="2903618"/>
          </a:xfrm>
          <a:custGeom>
            <a:avLst/>
            <a:gdLst>
              <a:gd name="connsiteX0" fmla="*/ 1451809 w 2903618"/>
              <a:gd name="connsiteY0" fmla="*/ 0 h 2903618"/>
              <a:gd name="connsiteX1" fmla="*/ 2903618 w 2903618"/>
              <a:gd name="connsiteY1" fmla="*/ 1451809 h 2903618"/>
              <a:gd name="connsiteX2" fmla="*/ 1451809 w 2903618"/>
              <a:gd name="connsiteY2" fmla="*/ 2903618 h 2903618"/>
              <a:gd name="connsiteX3" fmla="*/ 0 w 2903618"/>
              <a:gd name="connsiteY3" fmla="*/ 1451809 h 2903618"/>
              <a:gd name="connsiteX4" fmla="*/ 1451809 w 2903618"/>
              <a:gd name="connsiteY4" fmla="*/ 0 h 2903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3618" h="2903618">
                <a:moveTo>
                  <a:pt x="1451809" y="0"/>
                </a:moveTo>
                <a:cubicBezTo>
                  <a:pt x="2253621" y="0"/>
                  <a:pt x="2903618" y="649997"/>
                  <a:pt x="2903618" y="1451809"/>
                </a:cubicBezTo>
                <a:cubicBezTo>
                  <a:pt x="2903618" y="2253621"/>
                  <a:pt x="2253621" y="2903618"/>
                  <a:pt x="1451809" y="2903618"/>
                </a:cubicBezTo>
                <a:cubicBezTo>
                  <a:pt x="649997" y="2903618"/>
                  <a:pt x="0" y="2253621"/>
                  <a:pt x="0" y="1451809"/>
                </a:cubicBezTo>
                <a:cubicBezTo>
                  <a:pt x="0" y="649997"/>
                  <a:pt x="649997" y="0"/>
                  <a:pt x="1451809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4262969" y="1923776"/>
            <a:ext cx="1348614" cy="1348614"/>
          </a:xfrm>
          <a:custGeom>
            <a:avLst/>
            <a:gdLst>
              <a:gd name="connsiteX0" fmla="*/ 674307 w 1348614"/>
              <a:gd name="connsiteY0" fmla="*/ 0 h 1348614"/>
              <a:gd name="connsiteX1" fmla="*/ 1348614 w 1348614"/>
              <a:gd name="connsiteY1" fmla="*/ 674307 h 1348614"/>
              <a:gd name="connsiteX2" fmla="*/ 674307 w 1348614"/>
              <a:gd name="connsiteY2" fmla="*/ 1348614 h 1348614"/>
              <a:gd name="connsiteX3" fmla="*/ 0 w 1348614"/>
              <a:gd name="connsiteY3" fmla="*/ 674307 h 1348614"/>
              <a:gd name="connsiteX4" fmla="*/ 674307 w 1348614"/>
              <a:gd name="connsiteY4" fmla="*/ 0 h 1348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14" h="1348614">
                <a:moveTo>
                  <a:pt x="674307" y="0"/>
                </a:moveTo>
                <a:cubicBezTo>
                  <a:pt x="1046716" y="0"/>
                  <a:pt x="1348614" y="301898"/>
                  <a:pt x="1348614" y="674307"/>
                </a:cubicBezTo>
                <a:cubicBezTo>
                  <a:pt x="1348614" y="1046716"/>
                  <a:pt x="1046716" y="1348614"/>
                  <a:pt x="674307" y="1348614"/>
                </a:cubicBezTo>
                <a:cubicBezTo>
                  <a:pt x="301898" y="1348614"/>
                  <a:pt x="0" y="1046716"/>
                  <a:pt x="0" y="674307"/>
                </a:cubicBezTo>
                <a:cubicBezTo>
                  <a:pt x="0" y="301898"/>
                  <a:pt x="301898" y="0"/>
                  <a:pt x="674307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4747847" y="3253305"/>
            <a:ext cx="1830666" cy="1830664"/>
          </a:xfrm>
          <a:custGeom>
            <a:avLst/>
            <a:gdLst>
              <a:gd name="connsiteX0" fmla="*/ 915333 w 1830666"/>
              <a:gd name="connsiteY0" fmla="*/ 0 h 1830664"/>
              <a:gd name="connsiteX1" fmla="*/ 1830666 w 1830666"/>
              <a:gd name="connsiteY1" fmla="*/ 915332 h 1830664"/>
              <a:gd name="connsiteX2" fmla="*/ 915333 w 1830666"/>
              <a:gd name="connsiteY2" fmla="*/ 1830664 h 1830664"/>
              <a:gd name="connsiteX3" fmla="*/ 0 w 1830666"/>
              <a:gd name="connsiteY3" fmla="*/ 915332 h 1830664"/>
              <a:gd name="connsiteX4" fmla="*/ 915333 w 1830666"/>
              <a:gd name="connsiteY4" fmla="*/ 0 h 183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666" h="1830664">
                <a:moveTo>
                  <a:pt x="915333" y="0"/>
                </a:moveTo>
                <a:cubicBezTo>
                  <a:pt x="1420857" y="0"/>
                  <a:pt x="1830666" y="409808"/>
                  <a:pt x="1830666" y="915332"/>
                </a:cubicBezTo>
                <a:cubicBezTo>
                  <a:pt x="1830666" y="1420856"/>
                  <a:pt x="1420857" y="1830664"/>
                  <a:pt x="915333" y="1830664"/>
                </a:cubicBezTo>
                <a:cubicBezTo>
                  <a:pt x="409809" y="1830664"/>
                  <a:pt x="0" y="1420856"/>
                  <a:pt x="0" y="915332"/>
                </a:cubicBezTo>
                <a:cubicBezTo>
                  <a:pt x="0" y="409808"/>
                  <a:pt x="409809" y="0"/>
                  <a:pt x="915333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3"/>
          </p:nvPr>
        </p:nvSpPr>
        <p:spPr>
          <a:xfrm>
            <a:off x="6578512" y="1713486"/>
            <a:ext cx="2315544" cy="2315544"/>
          </a:xfrm>
          <a:custGeom>
            <a:avLst/>
            <a:gdLst>
              <a:gd name="connsiteX0" fmla="*/ 1157772 w 2315544"/>
              <a:gd name="connsiteY0" fmla="*/ 0 h 2315544"/>
              <a:gd name="connsiteX1" fmla="*/ 2315544 w 2315544"/>
              <a:gd name="connsiteY1" fmla="*/ 1157772 h 2315544"/>
              <a:gd name="connsiteX2" fmla="*/ 1157772 w 2315544"/>
              <a:gd name="connsiteY2" fmla="*/ 2315544 h 2315544"/>
              <a:gd name="connsiteX3" fmla="*/ 0 w 2315544"/>
              <a:gd name="connsiteY3" fmla="*/ 1157772 h 2315544"/>
              <a:gd name="connsiteX4" fmla="*/ 1157772 w 2315544"/>
              <a:gd name="connsiteY4" fmla="*/ 0 h 231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544" h="2315544">
                <a:moveTo>
                  <a:pt x="1157772" y="0"/>
                </a:moveTo>
                <a:cubicBezTo>
                  <a:pt x="1797192" y="0"/>
                  <a:pt x="2315544" y="518352"/>
                  <a:pt x="2315544" y="1157772"/>
                </a:cubicBezTo>
                <a:cubicBezTo>
                  <a:pt x="2315544" y="1797192"/>
                  <a:pt x="1797192" y="2315544"/>
                  <a:pt x="1157772" y="2315544"/>
                </a:cubicBezTo>
                <a:cubicBezTo>
                  <a:pt x="518352" y="2315544"/>
                  <a:pt x="0" y="1797192"/>
                  <a:pt x="0" y="1157772"/>
                </a:cubicBezTo>
                <a:cubicBezTo>
                  <a:pt x="0" y="518352"/>
                  <a:pt x="518352" y="0"/>
                  <a:pt x="1157772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865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6"/>
          <p:cNvSpPr>
            <a:spLocks noGrp="1"/>
          </p:cNvSpPr>
          <p:nvPr>
            <p:ph type="pic" sz="quarter" idx="10"/>
          </p:nvPr>
        </p:nvSpPr>
        <p:spPr>
          <a:xfrm>
            <a:off x="1432720" y="1746251"/>
            <a:ext cx="3036305" cy="2806137"/>
          </a:xfrm>
          <a:custGeom>
            <a:avLst/>
            <a:gdLst>
              <a:gd name="connsiteX0" fmla="*/ 0 w 3036305"/>
              <a:gd name="connsiteY0" fmla="*/ 0 h 2806137"/>
              <a:gd name="connsiteX1" fmla="*/ 3034688 w 3036305"/>
              <a:gd name="connsiteY1" fmla="*/ 157845 h 2806137"/>
              <a:gd name="connsiteX2" fmla="*/ 3036305 w 3036305"/>
              <a:gd name="connsiteY2" fmla="*/ 2507985 h 2806137"/>
              <a:gd name="connsiteX3" fmla="*/ 0 w 3036305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5" h="2806137">
                <a:moveTo>
                  <a:pt x="0" y="0"/>
                </a:moveTo>
                <a:lnTo>
                  <a:pt x="3034688" y="157845"/>
                </a:lnTo>
                <a:cubicBezTo>
                  <a:pt x="3035228" y="941225"/>
                  <a:pt x="3035766" y="1724605"/>
                  <a:pt x="3036305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1"/>
          </p:nvPr>
        </p:nvSpPr>
        <p:spPr>
          <a:xfrm>
            <a:off x="3530110" y="1746251"/>
            <a:ext cx="3034388" cy="2806137"/>
          </a:xfrm>
          <a:custGeom>
            <a:avLst/>
            <a:gdLst>
              <a:gd name="connsiteX0" fmla="*/ 0 w 3034388"/>
              <a:gd name="connsiteY0" fmla="*/ 0 h 2806137"/>
              <a:gd name="connsiteX1" fmla="*/ 3032772 w 3034388"/>
              <a:gd name="connsiteY1" fmla="*/ 157845 h 2806137"/>
              <a:gd name="connsiteX2" fmla="*/ 3034388 w 3034388"/>
              <a:gd name="connsiteY2" fmla="*/ 2507985 h 2806137"/>
              <a:gd name="connsiteX3" fmla="*/ 0 w 3034388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4388" h="2806137">
                <a:moveTo>
                  <a:pt x="0" y="0"/>
                </a:moveTo>
                <a:lnTo>
                  <a:pt x="3032772" y="157845"/>
                </a:lnTo>
                <a:cubicBezTo>
                  <a:pt x="3033311" y="941225"/>
                  <a:pt x="3033849" y="1724605"/>
                  <a:pt x="3034388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5625584" y="1746251"/>
            <a:ext cx="3036306" cy="2806137"/>
          </a:xfrm>
          <a:custGeom>
            <a:avLst/>
            <a:gdLst>
              <a:gd name="connsiteX0" fmla="*/ 0 w 3036306"/>
              <a:gd name="connsiteY0" fmla="*/ 0 h 2806137"/>
              <a:gd name="connsiteX1" fmla="*/ 3034689 w 3036306"/>
              <a:gd name="connsiteY1" fmla="*/ 157845 h 2806137"/>
              <a:gd name="connsiteX2" fmla="*/ 3036306 w 3036306"/>
              <a:gd name="connsiteY2" fmla="*/ 2507985 h 2806137"/>
              <a:gd name="connsiteX3" fmla="*/ 0 w 3036306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6" h="2806137">
                <a:moveTo>
                  <a:pt x="0" y="0"/>
                </a:moveTo>
                <a:lnTo>
                  <a:pt x="3034689" y="157845"/>
                </a:lnTo>
                <a:cubicBezTo>
                  <a:pt x="3035228" y="941225"/>
                  <a:pt x="3035767" y="1724605"/>
                  <a:pt x="3036306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3"/>
          </p:nvPr>
        </p:nvSpPr>
        <p:spPr>
          <a:xfrm>
            <a:off x="7722977" y="1746251"/>
            <a:ext cx="3036305" cy="2806137"/>
          </a:xfrm>
          <a:custGeom>
            <a:avLst/>
            <a:gdLst>
              <a:gd name="connsiteX0" fmla="*/ 0 w 3036305"/>
              <a:gd name="connsiteY0" fmla="*/ 0 h 2806137"/>
              <a:gd name="connsiteX1" fmla="*/ 3034688 w 3036305"/>
              <a:gd name="connsiteY1" fmla="*/ 157845 h 2806137"/>
              <a:gd name="connsiteX2" fmla="*/ 3036305 w 3036305"/>
              <a:gd name="connsiteY2" fmla="*/ 2507985 h 2806137"/>
              <a:gd name="connsiteX3" fmla="*/ 0 w 3036305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5" h="2806137">
                <a:moveTo>
                  <a:pt x="0" y="0"/>
                </a:moveTo>
                <a:lnTo>
                  <a:pt x="3034688" y="157845"/>
                </a:lnTo>
                <a:cubicBezTo>
                  <a:pt x="3035228" y="941225"/>
                  <a:pt x="3035766" y="1724605"/>
                  <a:pt x="3036305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523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10"/>
          <a:srcRect l="16141" t="22763" r="16141" b="23065"/>
          <a:stretch/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"/>
            <a:ext cx="12191999" cy="6857999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972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test/getParameter.jsp?name=John&amp;city=Beijin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hao123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6357276" y="2569029"/>
            <a:ext cx="49600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第</a:t>
            </a:r>
            <a:r>
              <a:rPr lang="en-US" altLang="zh-CN" sz="440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汉仪趣黑W" panose="00020600040101010101" pitchFamily="18" charset="-122"/>
                <a:ea typeface="汉仪趣黑W" panose="00020600040101010101" pitchFamily="18" charset="-122"/>
              </a:rPr>
              <a:t>3</a:t>
            </a:r>
            <a:r>
              <a:rPr kumimoji="0" lang="zh-CN" altLang="en-US" sz="4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章 </a:t>
            </a:r>
            <a:r>
              <a:rPr lang="en-US" altLang="zh-CN" sz="4400" dirty="0">
                <a:solidFill>
                  <a:prstClr val="black">
                    <a:lumMod val="75000"/>
                    <a:lumOff val="25000"/>
                  </a:prstClr>
                </a:solidFill>
                <a:latin typeface="汉仪趣黑W" panose="00020600040101010101" pitchFamily="18" charset="-122"/>
                <a:ea typeface="汉仪趣黑W" panose="00020600040101010101" pitchFamily="18" charset="-122"/>
              </a:rPr>
              <a:t>JSP</a:t>
            </a:r>
            <a:r>
              <a:rPr lang="zh-CN" altLang="en-US" sz="4400" dirty="0">
                <a:solidFill>
                  <a:prstClr val="black">
                    <a:lumMod val="75000"/>
                    <a:lumOff val="25000"/>
                  </a:prstClr>
                </a:solidFill>
                <a:latin typeface="汉仪趣黑W" panose="00020600040101010101" pitchFamily="18" charset="-122"/>
                <a:ea typeface="汉仪趣黑W" panose="00020600040101010101" pitchFamily="18" charset="-122"/>
              </a:rPr>
              <a:t>内置对象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汉仪趣黑W" panose="00020600040101010101" pitchFamily="18" charset="-122"/>
              <a:ea typeface="汉仪趣黑W" panose="00020600040101010101" pitchFamily="18" charset="-122"/>
              <a:cs typeface="+mn-cs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551958" y="3557135"/>
            <a:ext cx="5663730" cy="6110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李焕哲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214781-A73F-42B5-9EEA-F83A0E1AD18F}"/>
              </a:ext>
            </a:extLst>
          </p:cNvPr>
          <p:cNvSpPr txBox="1"/>
          <p:nvPr/>
        </p:nvSpPr>
        <p:spPr>
          <a:xfrm>
            <a:off x="5571805" y="4277300"/>
            <a:ext cx="5663730" cy="6110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河北地质大学 信息工程学院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94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8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525CB9-8854-41FE-994C-8B872F02C9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3.3 Session</a:t>
            </a:r>
            <a:r>
              <a:rPr lang="zh-CN" altLang="en-US" dirty="0"/>
              <a:t>对象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42F6FFA-1CAB-4D78-8012-7E4493459E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975975"/>
              </p:ext>
            </p:extLst>
          </p:nvPr>
        </p:nvGraphicFramePr>
        <p:xfrm>
          <a:off x="1490133" y="1476021"/>
          <a:ext cx="9358489" cy="283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400">
                  <a:extLst>
                    <a:ext uri="{9D8B030D-6E8A-4147-A177-3AD203B41FA5}">
                      <a16:colId xmlns:a16="http://schemas.microsoft.com/office/drawing/2014/main" val="527241866"/>
                    </a:ext>
                  </a:extLst>
                </a:gridCol>
                <a:gridCol w="6412089">
                  <a:extLst>
                    <a:ext uri="{9D8B030D-6E8A-4147-A177-3AD203B41FA5}">
                      <a16:colId xmlns:a16="http://schemas.microsoft.com/office/drawing/2014/main" val="924766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97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会话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从用户打开浏览器连接到一个</a:t>
                      </a:r>
                      <a:r>
                        <a:rPr lang="en-US" altLang="zh-CN" dirty="0"/>
                        <a:t>Web</a:t>
                      </a:r>
                      <a:r>
                        <a:rPr lang="zh-CN" altLang="en-US" dirty="0"/>
                        <a:t>应用或者是某个界面，直至关闭浏览器这个过程称为一个会话，其实打开一个浏览器就意味着打开了一个会话对象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481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的生命周期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当用户访问某个页面到关闭浏览器，这段时间称之为</a:t>
                      </a:r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对象的生命周期，也可以说从会话开始到结束这段时间称为</a:t>
                      </a:r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对象的生命周期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571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对象与</a:t>
                      </a:r>
                      <a:r>
                        <a:rPr lang="en-US" altLang="zh-CN" dirty="0"/>
                        <a:t>Cookie</a:t>
                      </a:r>
                      <a:r>
                        <a:rPr lang="zh-CN" altLang="en-US" dirty="0"/>
                        <a:t>对象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对象与</a:t>
                      </a:r>
                      <a:r>
                        <a:rPr lang="en-US" altLang="zh-CN" dirty="0"/>
                        <a:t>Cookie</a:t>
                      </a:r>
                      <a:r>
                        <a:rPr lang="zh-CN" altLang="en-US" dirty="0"/>
                        <a:t>对象是一一对应关系。</a:t>
                      </a:r>
                      <a:r>
                        <a:rPr lang="en-US" altLang="zh-CN" dirty="0"/>
                        <a:t>JSP</a:t>
                      </a:r>
                      <a:r>
                        <a:rPr lang="zh-CN" altLang="en-US" dirty="0"/>
                        <a:t>引擎会将创建好的</a:t>
                      </a:r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对象存放在对应的</a:t>
                      </a:r>
                      <a:r>
                        <a:rPr lang="en-US" altLang="zh-CN" dirty="0"/>
                        <a:t>Cookie</a:t>
                      </a:r>
                      <a:r>
                        <a:rPr lang="zh-CN" altLang="en-US" dirty="0"/>
                        <a:t>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396770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F993A4B2-E36E-4F38-9F0A-95FDD4C4914C}"/>
              </a:ext>
            </a:extLst>
          </p:cNvPr>
          <p:cNvSpPr txBox="1"/>
          <p:nvPr/>
        </p:nvSpPr>
        <p:spPr>
          <a:xfrm>
            <a:off x="4447822" y="4578290"/>
            <a:ext cx="3081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表</a:t>
            </a:r>
            <a:r>
              <a:rPr lang="en-US" altLang="zh-CN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3.3 session</a:t>
            </a:r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的相关概念</a:t>
            </a:r>
          </a:p>
        </p:txBody>
      </p:sp>
    </p:spTree>
    <p:extLst>
      <p:ext uri="{BB962C8B-B14F-4D97-AF65-F5344CB8AC3E}">
        <p14:creationId xmlns:p14="http://schemas.microsoft.com/office/powerpoint/2010/main" val="4180500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525CB9-8854-41FE-994C-8B872F02C9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3.3 Session</a:t>
            </a:r>
            <a:r>
              <a:rPr lang="zh-CN" altLang="en-US" dirty="0"/>
              <a:t>对象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42F6FFA-1CAB-4D78-8012-7E4493459E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4304806"/>
              </p:ext>
            </p:extLst>
          </p:nvPr>
        </p:nvGraphicFramePr>
        <p:xfrm>
          <a:off x="1230489" y="1476021"/>
          <a:ext cx="9798755" cy="434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6110">
                  <a:extLst>
                    <a:ext uri="{9D8B030D-6E8A-4147-A177-3AD203B41FA5}">
                      <a16:colId xmlns:a16="http://schemas.microsoft.com/office/drawing/2014/main" val="527241866"/>
                    </a:ext>
                  </a:extLst>
                </a:gridCol>
                <a:gridCol w="5472645">
                  <a:extLst>
                    <a:ext uri="{9D8B030D-6E8A-4147-A177-3AD203B41FA5}">
                      <a16:colId xmlns:a16="http://schemas.microsoft.com/office/drawing/2014/main" val="924766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方法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97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Void </a:t>
                      </a:r>
                      <a:r>
                        <a:rPr lang="en-US" altLang="zh-CN" dirty="0" err="1"/>
                        <a:t>setAttribute</a:t>
                      </a:r>
                      <a:r>
                        <a:rPr lang="en-US" altLang="zh-CN" dirty="0"/>
                        <a:t>(String arg0,Object arg1)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将参数名和参数值存放在</a:t>
                      </a:r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对象中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481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Object </a:t>
                      </a:r>
                      <a:r>
                        <a:rPr lang="en-US" altLang="zh-CN" dirty="0" err="1"/>
                        <a:t>getAttribute</a:t>
                      </a:r>
                      <a:r>
                        <a:rPr lang="en-US" altLang="zh-CN" dirty="0"/>
                        <a:t>(String arg0)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通过</a:t>
                      </a:r>
                      <a:r>
                        <a:rPr lang="en-US" altLang="zh-CN" dirty="0"/>
                        <a:t>arg0</a:t>
                      </a:r>
                      <a:r>
                        <a:rPr lang="zh-CN" altLang="en-US" dirty="0"/>
                        <a:t>中的参数获取参数值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571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Enumeration </a:t>
                      </a:r>
                      <a:r>
                        <a:rPr lang="en-US" altLang="zh-CN" dirty="0" err="1"/>
                        <a:t>getAttributeName</a:t>
                      </a:r>
                      <a:r>
                        <a:rPr lang="en-US" altLang="zh-CN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取</a:t>
                      </a:r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中保存的参数名，返回一个枚举类型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396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String </a:t>
                      </a:r>
                      <a:r>
                        <a:rPr lang="en-US" altLang="zh-CN" dirty="0" err="1"/>
                        <a:t>getID</a:t>
                      </a:r>
                      <a:r>
                        <a:rPr lang="en-US" altLang="zh-CN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获取</a:t>
                      </a:r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对象的</a:t>
                      </a:r>
                      <a:r>
                        <a:rPr lang="en-US" altLang="zh-CN" dirty="0"/>
                        <a:t>ID</a:t>
                      </a:r>
                      <a:r>
                        <a:rPr lang="zh-CN" altLang="en-US" dirty="0"/>
                        <a:t>值，一个用户一个线程，从而保证多个用户单击同一页面时</a:t>
                      </a:r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对象的唯一性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8285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Void </a:t>
                      </a:r>
                      <a:r>
                        <a:rPr lang="en-US" altLang="zh-CN" dirty="0" err="1"/>
                        <a:t>removeAttribute</a:t>
                      </a:r>
                      <a:r>
                        <a:rPr lang="en-US" altLang="zh-CN" dirty="0"/>
                        <a:t>(String arg0)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移除指定</a:t>
                      </a:r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中的参数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6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Long </a:t>
                      </a:r>
                      <a:r>
                        <a:rPr lang="en-US" altLang="zh-CN" dirty="0" err="1"/>
                        <a:t>getCrateTime</a:t>
                      </a:r>
                      <a:r>
                        <a:rPr lang="en-US" altLang="zh-CN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获取对象创建的时间，返回结果是</a:t>
                      </a:r>
                      <a:r>
                        <a:rPr lang="en-US" altLang="zh-CN" dirty="0"/>
                        <a:t>long</a:t>
                      </a:r>
                      <a:r>
                        <a:rPr lang="zh-CN" altLang="en-US" dirty="0"/>
                        <a:t>型的毫秒数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213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Int </a:t>
                      </a:r>
                      <a:r>
                        <a:rPr lang="en-US" altLang="zh-CN" dirty="0" err="1"/>
                        <a:t>getMaxInactiveInterval</a:t>
                      </a:r>
                      <a:r>
                        <a:rPr lang="en-US" altLang="zh-CN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</a:t>
                      </a:r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对象的有效时间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7368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Void </a:t>
                      </a:r>
                      <a:r>
                        <a:rPr lang="en-US" altLang="zh-CN" dirty="0" err="1"/>
                        <a:t>setMaxInactiveInterval</a:t>
                      </a:r>
                      <a:r>
                        <a:rPr lang="en-US" altLang="zh-CN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设置</a:t>
                      </a:r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对象的有效时间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617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Boolean </a:t>
                      </a:r>
                      <a:r>
                        <a:rPr lang="en-US" altLang="zh-CN" dirty="0" err="1"/>
                        <a:t>isNew</a:t>
                      </a:r>
                      <a:r>
                        <a:rPr lang="en-US" altLang="zh-CN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用于判断是否为一个新客户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936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Void invalidate()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使</a:t>
                      </a:r>
                      <a:r>
                        <a:rPr lang="en-US" altLang="zh-CN" dirty="0"/>
                        <a:t>session</a:t>
                      </a:r>
                      <a:r>
                        <a:rPr lang="zh-CN" altLang="en-US" dirty="0"/>
                        <a:t>对象不合法，即失效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276207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F993A4B2-E36E-4F38-9F0A-95FDD4C4914C}"/>
              </a:ext>
            </a:extLst>
          </p:cNvPr>
          <p:cNvSpPr txBox="1"/>
          <p:nvPr/>
        </p:nvSpPr>
        <p:spPr>
          <a:xfrm>
            <a:off x="4447822" y="5993059"/>
            <a:ext cx="3081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表</a:t>
            </a:r>
            <a:r>
              <a:rPr lang="en-US" altLang="zh-CN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3.4 session</a:t>
            </a:r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的常用方法</a:t>
            </a:r>
          </a:p>
        </p:txBody>
      </p:sp>
    </p:spTree>
    <p:extLst>
      <p:ext uri="{BB962C8B-B14F-4D97-AF65-F5344CB8AC3E}">
        <p14:creationId xmlns:p14="http://schemas.microsoft.com/office/powerpoint/2010/main" val="507744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D181663-0AA7-4731-B574-E96515A920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创建两个</a:t>
            </a:r>
            <a:r>
              <a:rPr lang="en-US" altLang="zh-CN" dirty="0"/>
              <a:t>Web</a:t>
            </a:r>
            <a:r>
              <a:rPr lang="zh-CN" altLang="en-US" dirty="0"/>
              <a:t>目录并部署应用，页面之间通过超链接联系起来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2E86DB5-FC2D-44E4-B2E8-5D4EC48D13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3.3.1 </a:t>
            </a:r>
            <a:r>
              <a:rPr lang="zh-CN" altLang="en-US" dirty="0"/>
              <a:t>获取</a:t>
            </a:r>
            <a:r>
              <a:rPr lang="en-US" altLang="zh-CN" dirty="0"/>
              <a:t>session ID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1B74185-5118-439F-A50B-8AD0FF2DA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034" y="2143886"/>
            <a:ext cx="5672970" cy="3672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08C7FFF-B08B-4933-8563-C164AC14C0D4}"/>
              </a:ext>
            </a:extLst>
          </p:cNvPr>
          <p:cNvSpPr txBox="1"/>
          <p:nvPr/>
        </p:nvSpPr>
        <p:spPr>
          <a:xfrm>
            <a:off x="4312355" y="6015901"/>
            <a:ext cx="3243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图</a:t>
            </a:r>
            <a:r>
              <a:rPr lang="en-US" altLang="zh-CN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3.12 </a:t>
            </a:r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页面之间的有关系图</a:t>
            </a:r>
          </a:p>
        </p:txBody>
      </p:sp>
    </p:spTree>
    <p:extLst>
      <p:ext uri="{BB962C8B-B14F-4D97-AF65-F5344CB8AC3E}">
        <p14:creationId xmlns:p14="http://schemas.microsoft.com/office/powerpoint/2010/main" val="2942457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EBD8D24-EAB9-4501-B838-41A38443D6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err="1"/>
              <a:t>Login.jsp</a:t>
            </a:r>
            <a:r>
              <a:rPr lang="zh-CN" altLang="en-US" dirty="0"/>
              <a:t>是用户登录页面</a:t>
            </a:r>
            <a:endParaRPr lang="en-US" altLang="zh-CN" dirty="0"/>
          </a:p>
          <a:p>
            <a:r>
              <a:rPr lang="en-US" altLang="zh-CN" dirty="0" err="1"/>
              <a:t>Validate.jsp</a:t>
            </a:r>
            <a:r>
              <a:rPr lang="zh-CN" altLang="en-US" dirty="0"/>
              <a:t>页面是验证用户合法性页面</a:t>
            </a:r>
            <a:endParaRPr lang="en-US" altLang="zh-CN" dirty="0"/>
          </a:p>
          <a:p>
            <a:r>
              <a:rPr lang="en-US" altLang="zh-CN" dirty="0" err="1"/>
              <a:t>Class.jsp</a:t>
            </a:r>
            <a:r>
              <a:rPr lang="zh-CN" altLang="en-US" dirty="0"/>
              <a:t>是登录成功后显示班级管理的页面</a:t>
            </a:r>
            <a:endParaRPr lang="en-US" altLang="zh-CN" dirty="0"/>
          </a:p>
          <a:p>
            <a:r>
              <a:rPr lang="en-US" altLang="zh-CN" dirty="0" err="1"/>
              <a:t>Logout.jsp</a:t>
            </a:r>
            <a:r>
              <a:rPr lang="zh-CN" altLang="en-US" dirty="0"/>
              <a:t>是退出登录页面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50DF49-7E49-4C2A-ABC5-B940BDF5B7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3.3.2 </a:t>
            </a:r>
            <a:r>
              <a:rPr lang="zh-CN" altLang="en-US" dirty="0"/>
              <a:t>用户登录信息的保存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4EB2297-B2A7-40FB-8F56-515DD7D19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380" y="3429000"/>
            <a:ext cx="4828571" cy="2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82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8195681-DD47-4518-AAD0-C4DF9FBE5F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application</a:t>
            </a:r>
            <a:r>
              <a:rPr lang="zh-CN" altLang="en-US" dirty="0"/>
              <a:t>对象实现的接口为</a:t>
            </a:r>
            <a:r>
              <a:rPr lang="en-US" altLang="zh-CN" dirty="0" err="1"/>
              <a:t>javax.servlet.ServletContext</a:t>
            </a:r>
            <a:r>
              <a:rPr lang="zh-CN" altLang="en-US" dirty="0"/>
              <a:t>，它的生命周期是从</a:t>
            </a:r>
            <a:r>
              <a:rPr lang="en-US" altLang="zh-CN" dirty="0"/>
              <a:t>application</a:t>
            </a:r>
            <a:r>
              <a:rPr lang="zh-CN" altLang="en-US" dirty="0"/>
              <a:t>对象创建到应用服务器关闭，也就是说当服务关闭时</a:t>
            </a:r>
            <a:r>
              <a:rPr lang="en-US" altLang="zh-CN" dirty="0"/>
              <a:t>application</a:t>
            </a:r>
            <a:r>
              <a:rPr lang="zh-CN" altLang="en-US" dirty="0"/>
              <a:t>对象才消失。</a:t>
            </a:r>
            <a:endParaRPr lang="en-US" altLang="zh-CN" dirty="0"/>
          </a:p>
          <a:p>
            <a:r>
              <a:rPr lang="zh-CN" altLang="en-US" dirty="0"/>
              <a:t>可以将</a:t>
            </a:r>
            <a:r>
              <a:rPr lang="en-US" altLang="zh-CN" dirty="0"/>
              <a:t>application</a:t>
            </a:r>
            <a:r>
              <a:rPr lang="zh-CN" altLang="en-US" dirty="0"/>
              <a:t>视为</a:t>
            </a:r>
            <a:r>
              <a:rPr lang="en-US" altLang="zh-CN" dirty="0"/>
              <a:t>Web</a:t>
            </a:r>
            <a:r>
              <a:rPr lang="zh-CN" altLang="en-US" dirty="0"/>
              <a:t>应用的全局变量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ED0965-C12E-4051-B1FB-1FD034958F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3.4 </a:t>
            </a:r>
            <a:r>
              <a:rPr lang="en-US" altLang="zh-CN" dirty="0" err="1"/>
              <a:t>applicatio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1103417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ED0965-C12E-4051-B1FB-1FD034958F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3.4 </a:t>
            </a:r>
            <a:r>
              <a:rPr lang="en-US" altLang="zh-CN" dirty="0" err="1"/>
              <a:t>applicatio</a:t>
            </a:r>
            <a:r>
              <a:rPr lang="zh-CN" altLang="en-US" dirty="0"/>
              <a:t>对象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A7DE7AE-3528-40AC-86FE-390120A642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468565"/>
              </p:ext>
            </p:extLst>
          </p:nvPr>
        </p:nvGraphicFramePr>
        <p:xfrm>
          <a:off x="1253067" y="1476021"/>
          <a:ext cx="9776177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3532">
                  <a:extLst>
                    <a:ext uri="{9D8B030D-6E8A-4147-A177-3AD203B41FA5}">
                      <a16:colId xmlns:a16="http://schemas.microsoft.com/office/drawing/2014/main" val="527241866"/>
                    </a:ext>
                  </a:extLst>
                </a:gridCol>
                <a:gridCol w="5472645">
                  <a:extLst>
                    <a:ext uri="{9D8B030D-6E8A-4147-A177-3AD203B41FA5}">
                      <a16:colId xmlns:a16="http://schemas.microsoft.com/office/drawing/2014/main" val="924766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方法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97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Void </a:t>
                      </a:r>
                      <a:r>
                        <a:rPr lang="en-US" altLang="zh-CN" dirty="0" err="1"/>
                        <a:t>setAttribute</a:t>
                      </a:r>
                      <a:r>
                        <a:rPr lang="en-US" altLang="zh-CN" dirty="0"/>
                        <a:t>(String arg0,Object arg1)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将参数名和参数值存放在</a:t>
                      </a:r>
                      <a:r>
                        <a:rPr lang="en-US" altLang="zh-CN" dirty="0"/>
                        <a:t>application</a:t>
                      </a:r>
                      <a:r>
                        <a:rPr lang="zh-CN" altLang="en-US" dirty="0"/>
                        <a:t>对象中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481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Object </a:t>
                      </a:r>
                      <a:r>
                        <a:rPr lang="en-US" altLang="zh-CN" dirty="0" err="1"/>
                        <a:t>getAttribute</a:t>
                      </a:r>
                      <a:r>
                        <a:rPr lang="en-US" altLang="zh-CN" dirty="0"/>
                        <a:t>(String arg0)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通过</a:t>
                      </a:r>
                      <a:r>
                        <a:rPr lang="en-US" altLang="zh-CN" dirty="0"/>
                        <a:t>arg0</a:t>
                      </a:r>
                      <a:r>
                        <a:rPr lang="zh-CN" altLang="en-US" dirty="0"/>
                        <a:t>中的参数获取参数值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571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Enumeration </a:t>
                      </a:r>
                      <a:r>
                        <a:rPr lang="en-US" altLang="zh-CN" dirty="0" err="1"/>
                        <a:t>getAttributeName</a:t>
                      </a:r>
                      <a:r>
                        <a:rPr lang="en-US" altLang="zh-CN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取</a:t>
                      </a:r>
                      <a:r>
                        <a:rPr lang="en-US" altLang="zh-CN" dirty="0"/>
                        <a:t>application</a:t>
                      </a:r>
                      <a:r>
                        <a:rPr lang="zh-CN" altLang="en-US" dirty="0"/>
                        <a:t>中所有参数名，返回一个枚举类型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396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Void </a:t>
                      </a:r>
                      <a:r>
                        <a:rPr lang="en-US" altLang="zh-CN" dirty="0" err="1"/>
                        <a:t>removeAttribute</a:t>
                      </a:r>
                      <a:r>
                        <a:rPr lang="en-US" altLang="zh-CN" dirty="0"/>
                        <a:t>(String arg0)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移除</a:t>
                      </a:r>
                      <a:r>
                        <a:rPr lang="en-US" altLang="zh-CN" dirty="0"/>
                        <a:t>application</a:t>
                      </a:r>
                      <a:r>
                        <a:rPr lang="zh-CN" altLang="en-US" dirty="0"/>
                        <a:t>对象中</a:t>
                      </a:r>
                      <a:r>
                        <a:rPr lang="en-US" altLang="zh-CN" dirty="0"/>
                        <a:t>arg0</a:t>
                      </a:r>
                      <a:r>
                        <a:rPr lang="zh-CN" altLang="en-US" dirty="0"/>
                        <a:t>指定的参数值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6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getServletInfo</a:t>
                      </a:r>
                      <a:r>
                        <a:rPr lang="en-US" altLang="zh-CN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</a:t>
                      </a:r>
                      <a:r>
                        <a:rPr lang="en-US" altLang="zh-CN" dirty="0"/>
                        <a:t>Servlet</a:t>
                      </a:r>
                      <a:r>
                        <a:rPr lang="zh-CN" altLang="en-US" dirty="0"/>
                        <a:t>的当前版本信息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213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getContext</a:t>
                      </a:r>
                      <a:r>
                        <a:rPr lang="en-US" altLang="zh-CN" dirty="0"/>
                        <a:t>(String arg0)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</a:t>
                      </a:r>
                      <a:r>
                        <a:rPr lang="en-US" altLang="zh-CN" dirty="0"/>
                        <a:t>arg0</a:t>
                      </a:r>
                      <a:r>
                        <a:rPr lang="zh-CN" altLang="en-US" dirty="0"/>
                        <a:t>指定路径的</a:t>
                      </a:r>
                      <a:r>
                        <a:rPr lang="en-US" altLang="zh-CN" dirty="0"/>
                        <a:t>context</a:t>
                      </a:r>
                      <a:r>
                        <a:rPr lang="zh-CN" altLang="en-US" dirty="0"/>
                        <a:t>内容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7368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getRealPath</a:t>
                      </a:r>
                      <a:r>
                        <a:rPr lang="en-US" altLang="zh-CN" dirty="0"/>
                        <a:t>(String arg0)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获取指定文件的实际路径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617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getMimeType</a:t>
                      </a:r>
                      <a:r>
                        <a:rPr lang="en-US" altLang="zh-CN" dirty="0"/>
                        <a:t>(String arg0)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获取指定的文件格式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936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3934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A9EEB90-333D-40F1-895E-89EF17CAEF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page</a:t>
            </a:r>
            <a:r>
              <a:rPr lang="zh-CN" altLang="en-US" dirty="0"/>
              <a:t>对象的实质是</a:t>
            </a:r>
            <a:r>
              <a:rPr lang="en-US" altLang="zh-CN" dirty="0" err="1"/>
              <a:t>java.lang.Object</a:t>
            </a:r>
            <a:r>
              <a:rPr lang="zh-CN" altLang="en-US" dirty="0"/>
              <a:t>对象，它代表转译后的</a:t>
            </a:r>
            <a:r>
              <a:rPr lang="en-US" altLang="zh-CN" dirty="0"/>
              <a:t>Servlet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/>
              <a:t>Page</a:t>
            </a:r>
            <a:r>
              <a:rPr lang="zh-CN" altLang="en-US" dirty="0"/>
              <a:t>对象是指当前的</a:t>
            </a:r>
            <a:r>
              <a:rPr lang="en-US" altLang="zh-CN" dirty="0"/>
              <a:t>JSP</a:t>
            </a:r>
            <a:r>
              <a:rPr lang="zh-CN" altLang="en-US" dirty="0"/>
              <a:t>页面本身，在实际开发中并不常用。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0039FF-3CD2-42D4-BB4F-EE195742AA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3.6 page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1427607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044517-E8BE-4B05-AA56-482666373B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Config</a:t>
            </a:r>
            <a:r>
              <a:rPr lang="zh-CN" altLang="en-US" dirty="0"/>
              <a:t>对象实现了</a:t>
            </a:r>
            <a:r>
              <a:rPr lang="en-US" altLang="zh-CN" dirty="0" err="1"/>
              <a:t>javax.servlet.ServletConfig</a:t>
            </a:r>
            <a:r>
              <a:rPr lang="zh-CN" altLang="en-US" dirty="0"/>
              <a:t>接口，它一般用于在页面初始化时传递参数。</a:t>
            </a:r>
            <a:endParaRPr lang="en-US" altLang="zh-CN" dirty="0"/>
          </a:p>
          <a:p>
            <a:r>
              <a:rPr lang="zh-CN" altLang="en-US" dirty="0"/>
              <a:t>通过</a:t>
            </a:r>
            <a:r>
              <a:rPr lang="en-US" altLang="zh-CN" dirty="0" err="1"/>
              <a:t>config.jsp</a:t>
            </a:r>
            <a:r>
              <a:rPr lang="zh-CN" altLang="en-US" dirty="0"/>
              <a:t>页面演示</a:t>
            </a:r>
            <a:r>
              <a:rPr lang="en-US" altLang="zh-CN" dirty="0" err="1"/>
              <a:t>getInitParameter</a:t>
            </a:r>
            <a:r>
              <a:rPr lang="en-US" altLang="zh-CN" dirty="0"/>
              <a:t>()</a:t>
            </a:r>
            <a:r>
              <a:rPr lang="zh-CN" altLang="en-US" dirty="0"/>
              <a:t>方法的用法，在此假设</a:t>
            </a:r>
            <a:r>
              <a:rPr lang="en-US" altLang="zh-CN" dirty="0"/>
              <a:t>WEB-INF</a:t>
            </a:r>
            <a:r>
              <a:rPr lang="zh-CN" altLang="en-US" dirty="0"/>
              <a:t>文件来下面存在</a:t>
            </a:r>
            <a:r>
              <a:rPr lang="en-US" altLang="zh-CN" dirty="0"/>
              <a:t>web.xml</a:t>
            </a:r>
            <a:r>
              <a:rPr lang="zh-CN" altLang="en-US" dirty="0"/>
              <a:t>文件，内容如下：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5717CA-64FA-42D2-86B8-91258F49C6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3.7 config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1121330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044517-E8BE-4B05-AA56-482666373B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695887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&lt;welcome-file-list&gt;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  &lt;welcome-file&gt;</a:t>
            </a:r>
            <a:r>
              <a:rPr lang="en-US" altLang="zh-CN" sz="2000" dirty="0" err="1"/>
              <a:t>index.jsp</a:t>
            </a:r>
            <a:r>
              <a:rPr lang="en-US" altLang="zh-CN" sz="2000" dirty="0"/>
              <a:t>&lt;/welcome-file&gt;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&lt;/welcome-file-list&gt;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&lt;servlet&gt;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    &lt;servlet-name&gt;</a:t>
            </a:r>
            <a:r>
              <a:rPr lang="en-US" altLang="zh-CN" sz="2000" dirty="0" err="1"/>
              <a:t>jspconfigdemo</a:t>
            </a:r>
            <a:r>
              <a:rPr lang="en-US" altLang="zh-CN" sz="2000" dirty="0"/>
              <a:t>&lt;/servlet-name&gt;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     &lt;</a:t>
            </a:r>
            <a:r>
              <a:rPr lang="en-US" altLang="zh-CN" sz="2000" dirty="0" err="1"/>
              <a:t>jsp</a:t>
            </a:r>
            <a:r>
              <a:rPr lang="en-US" altLang="zh-CN" sz="2000" dirty="0"/>
              <a:t>-file&gt;/</a:t>
            </a:r>
            <a:r>
              <a:rPr lang="en-US" altLang="zh-CN" sz="2000" dirty="0" err="1"/>
              <a:t>config.jsp</a:t>
            </a:r>
            <a:r>
              <a:rPr lang="en-US" altLang="zh-CN" sz="2000" dirty="0"/>
              <a:t>&lt;/</a:t>
            </a:r>
            <a:r>
              <a:rPr lang="en-US" altLang="zh-CN" sz="2000" dirty="0" err="1"/>
              <a:t>jsp</a:t>
            </a:r>
            <a:r>
              <a:rPr lang="en-US" altLang="zh-CN" sz="2000" dirty="0"/>
              <a:t>-file&gt;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     &lt;</a:t>
            </a:r>
            <a:r>
              <a:rPr lang="en-US" altLang="zh-CN" sz="2000" dirty="0" err="1"/>
              <a:t>init</a:t>
            </a:r>
            <a:r>
              <a:rPr lang="en-US" altLang="zh-CN" sz="2000" dirty="0"/>
              <a:t>-param&gt;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         &lt;param-name&gt;</a:t>
            </a:r>
            <a:r>
              <a:rPr lang="en-US" altLang="zh-CN" sz="2000" dirty="0" err="1"/>
              <a:t>url</a:t>
            </a:r>
            <a:r>
              <a:rPr lang="en-US" altLang="zh-CN" sz="2000" dirty="0"/>
              <a:t>&lt;/param-name&gt;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         &lt;param-value&gt;http://www.baidu.com&lt;/param-value&gt;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     &lt;/</a:t>
            </a:r>
            <a:r>
              <a:rPr lang="en-US" altLang="zh-CN" sz="2000" dirty="0" err="1"/>
              <a:t>init</a:t>
            </a:r>
            <a:r>
              <a:rPr lang="en-US" altLang="zh-CN" sz="2000" dirty="0"/>
              <a:t>-param&gt;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&lt;/servlet&gt;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&lt;servlet-mapping&gt;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    &lt;servlet-name&gt;</a:t>
            </a:r>
            <a:r>
              <a:rPr lang="en-US" altLang="zh-CN" sz="2000" dirty="0" err="1"/>
              <a:t>jspconfigdemo</a:t>
            </a:r>
            <a:r>
              <a:rPr lang="en-US" altLang="zh-CN" sz="2000" dirty="0"/>
              <a:t>&lt;/servlet-name&gt;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    &lt;</a:t>
            </a:r>
            <a:r>
              <a:rPr lang="en-US" altLang="zh-CN" sz="2000" dirty="0" err="1"/>
              <a:t>url</a:t>
            </a:r>
            <a:r>
              <a:rPr lang="en-US" altLang="zh-CN" sz="2000" dirty="0"/>
              <a:t>-pattern&gt;/</a:t>
            </a:r>
            <a:r>
              <a:rPr lang="en-US" altLang="zh-CN" sz="2000" dirty="0" err="1"/>
              <a:t>config.jsp</a:t>
            </a:r>
            <a:r>
              <a:rPr lang="en-US" altLang="zh-CN" sz="2000" dirty="0"/>
              <a:t>&lt;/</a:t>
            </a:r>
            <a:r>
              <a:rPr lang="en-US" altLang="zh-CN" sz="2000" dirty="0" err="1"/>
              <a:t>url</a:t>
            </a:r>
            <a:r>
              <a:rPr lang="en-US" altLang="zh-CN" sz="2000" dirty="0"/>
              <a:t>-pattern&gt;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&lt;/servlet-mapping&gt;</a:t>
            </a:r>
            <a:endParaRPr lang="zh-CN" altLang="en-US" sz="200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5717CA-64FA-42D2-86B8-91258F49C6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3.7 config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3455995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5717CA-64FA-42D2-86B8-91258F49C6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3.7 config</a:t>
            </a:r>
            <a:r>
              <a:rPr lang="zh-CN" altLang="en-US" dirty="0"/>
              <a:t>对象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B6D40EE-8019-4A46-91E1-CD0D1BBC6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97" y="1824843"/>
            <a:ext cx="8460000" cy="141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094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1" t="23612"/>
          <a:stretch/>
        </p:blipFill>
        <p:spPr>
          <a:xfrm>
            <a:off x="0" y="1"/>
            <a:ext cx="1758505" cy="18161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8505" y="428690"/>
            <a:ext cx="199605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迷你简准圆" panose="03000509000000000000" pitchFamily="65" charset="-122"/>
                <a:ea typeface="迷你简准圆" panose="03000509000000000000" pitchFamily="65" charset="-122"/>
              </a:rPr>
              <a:t>CONTENTS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迷你简准圆" panose="03000509000000000000" pitchFamily="65" charset="-122"/>
              <a:ea typeface="迷你简准圆" panose="03000509000000000000" pitchFamily="65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584258" y="1281046"/>
            <a:ext cx="8948941" cy="575106"/>
            <a:chOff x="1584258" y="1179445"/>
            <a:chExt cx="8948941" cy="575106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Request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对象</a:t>
              </a: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01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35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组合 40"/>
          <p:cNvGrpSpPr/>
          <p:nvPr/>
        </p:nvGrpSpPr>
        <p:grpSpPr>
          <a:xfrm>
            <a:off x="1584258" y="2039363"/>
            <a:ext cx="8948941" cy="575106"/>
            <a:chOff x="1584258" y="1179445"/>
            <a:chExt cx="8948941" cy="575106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Response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对象</a:t>
              </a: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02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45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6" name="组合 45"/>
          <p:cNvGrpSpPr/>
          <p:nvPr/>
        </p:nvGrpSpPr>
        <p:grpSpPr>
          <a:xfrm>
            <a:off x="1584258" y="2797680"/>
            <a:ext cx="8948941" cy="575106"/>
            <a:chOff x="1584258" y="1179445"/>
            <a:chExt cx="8948941" cy="575106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Session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对象</a:t>
              </a: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03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50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0D11B9C-7BA5-4B08-A539-1BB01E33C3B0}"/>
              </a:ext>
            </a:extLst>
          </p:cNvPr>
          <p:cNvGrpSpPr/>
          <p:nvPr/>
        </p:nvGrpSpPr>
        <p:grpSpPr>
          <a:xfrm>
            <a:off x="1584258" y="3555997"/>
            <a:ext cx="8948941" cy="575106"/>
            <a:chOff x="1584258" y="1179445"/>
            <a:chExt cx="8948941" cy="575106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B51DACA-A4BD-4F3D-A978-634DD4F135D4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application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对象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5F8CC205-B7F8-437F-AB82-10F2CB2DF982}"/>
                </a:ext>
              </a:extLst>
            </p:cNvPr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FFE4549A-3DDF-492E-9FAD-A0BF6116655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04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23" name="直接连接符 29">
                <a:extLst>
                  <a:ext uri="{FF2B5EF4-FFF2-40B4-BE49-F238E27FC236}">
                    <a16:creationId xmlns:a16="http://schemas.microsoft.com/office/drawing/2014/main" id="{4C2695E8-CC81-433D-B011-364D26097D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DD165FFE-9A0C-4B87-AADE-3BCCF397DC55}"/>
              </a:ext>
            </a:extLst>
          </p:cNvPr>
          <p:cNvGrpSpPr/>
          <p:nvPr/>
        </p:nvGrpSpPr>
        <p:grpSpPr>
          <a:xfrm>
            <a:off x="1584258" y="4314314"/>
            <a:ext cx="8948941" cy="575106"/>
            <a:chOff x="1584258" y="1179445"/>
            <a:chExt cx="8948941" cy="575106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C326AA4-3614-452C-B309-A1A950E39401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page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对象</a:t>
              </a: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04EEDB2B-C6A1-44A8-AC12-171A26CAE5CD}"/>
                </a:ext>
              </a:extLst>
            </p:cNvPr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9F04FF4A-1E4B-4FAD-8735-7BACC738CCBB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05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28" name="直接连接符 29">
                <a:extLst>
                  <a:ext uri="{FF2B5EF4-FFF2-40B4-BE49-F238E27FC236}">
                    <a16:creationId xmlns:a16="http://schemas.microsoft.com/office/drawing/2014/main" id="{B4C75FD7-58C4-4BF7-BC92-457F58E70C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0055FCCF-5C75-4F09-BB6D-57E4EE7A1410}"/>
              </a:ext>
            </a:extLst>
          </p:cNvPr>
          <p:cNvGrpSpPr/>
          <p:nvPr/>
        </p:nvGrpSpPr>
        <p:grpSpPr>
          <a:xfrm>
            <a:off x="1584258" y="5072629"/>
            <a:ext cx="8948941" cy="575106"/>
            <a:chOff x="1584258" y="1179445"/>
            <a:chExt cx="8948941" cy="575106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AD2B50AD-8969-44EF-B43C-BF410B6D05C9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config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对象</a:t>
              </a: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63FFED86-A7EB-4110-AD41-58C5CE053EF0}"/>
                </a:ext>
              </a:extLst>
            </p:cNvPr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D5ED993E-2B63-4B3F-B5EA-9F1F56ED608A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06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36" name="直接连接符 29">
                <a:extLst>
                  <a:ext uri="{FF2B5EF4-FFF2-40B4-BE49-F238E27FC236}">
                    <a16:creationId xmlns:a16="http://schemas.microsoft.com/office/drawing/2014/main" id="{8FAD9C74-8477-472D-A3B7-30E17BF46A6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110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A03ACD4-C455-4E16-9113-BEE082C601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3.1.1 request</a:t>
            </a:r>
            <a:r>
              <a:rPr lang="zh-CN" altLang="en-US" dirty="0"/>
              <a:t>对象的常用方法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B90A4A9A-1ACF-44C2-820F-265C04358A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8451543"/>
              </p:ext>
            </p:extLst>
          </p:nvPr>
        </p:nvGraphicFramePr>
        <p:xfrm>
          <a:off x="1524000" y="1476021"/>
          <a:ext cx="9324622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4271">
                  <a:extLst>
                    <a:ext uri="{9D8B030D-6E8A-4147-A177-3AD203B41FA5}">
                      <a16:colId xmlns:a16="http://schemas.microsoft.com/office/drawing/2014/main" val="527241866"/>
                    </a:ext>
                  </a:extLst>
                </a:gridCol>
                <a:gridCol w="6760351">
                  <a:extLst>
                    <a:ext uri="{9D8B030D-6E8A-4147-A177-3AD203B41FA5}">
                      <a16:colId xmlns:a16="http://schemas.microsoft.com/office/drawing/2014/main" val="924766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方法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方法说明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97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getParameter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该方法用于取得请求中指定的参数值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481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getParameterValues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用于将同名称的参数一次性地读入到</a:t>
                      </a:r>
                      <a:r>
                        <a:rPr lang="en-US" altLang="zh-CN" dirty="0"/>
                        <a:t>String</a:t>
                      </a:r>
                      <a:r>
                        <a:rPr lang="zh-CN" altLang="en-US" dirty="0"/>
                        <a:t>类型的数组中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571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getParameterNames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取参数名称，返回的是枚举类型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396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getMethod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取客户提交信息的方式，即</a:t>
                      </a:r>
                      <a:r>
                        <a:rPr lang="en-US" altLang="zh-CN" dirty="0"/>
                        <a:t>post</a:t>
                      </a:r>
                      <a:r>
                        <a:rPr lang="zh-CN" altLang="en-US" dirty="0"/>
                        <a:t>或</a:t>
                      </a:r>
                      <a:r>
                        <a:rPr lang="en-US" altLang="zh-CN" dirty="0"/>
                        <a:t>get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536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getServletPath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</a:t>
                      </a:r>
                      <a:r>
                        <a:rPr lang="en-US" altLang="zh-CN" dirty="0"/>
                        <a:t>JSP</a:t>
                      </a:r>
                      <a:r>
                        <a:rPr lang="zh-CN" altLang="en-US" dirty="0"/>
                        <a:t>页面文件的目录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381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getHeader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</a:t>
                      </a:r>
                      <a:r>
                        <a:rPr lang="en-US" altLang="zh-CN" dirty="0"/>
                        <a:t>HTTP</a:t>
                      </a:r>
                      <a:r>
                        <a:rPr lang="zh-CN" altLang="en-US" dirty="0"/>
                        <a:t>头文件中的指定值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6324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getRemoteAddr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获取客户的</a:t>
                      </a:r>
                      <a:r>
                        <a:rPr lang="en-US" altLang="zh-CN" dirty="0"/>
                        <a:t>IP</a:t>
                      </a:r>
                      <a:r>
                        <a:rPr lang="zh-CN" altLang="en-US" dirty="0"/>
                        <a:t>地址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0778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getServerName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获取服务器的名称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8035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getServerPort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获取服务器的端口号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269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getContextPath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获取项目名称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5280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getHeaders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获取表头信息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2137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2461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6AC22A7-ECB9-4B16-989E-43BBAE6822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request</a:t>
            </a:r>
            <a:r>
              <a:rPr lang="zh-CN" altLang="en-US" dirty="0"/>
              <a:t>对象有两种方法获得请求参数值：</a:t>
            </a:r>
            <a:endParaRPr lang="en-US" altLang="zh-CN" dirty="0"/>
          </a:p>
          <a:p>
            <a:pPr lvl="1"/>
            <a:r>
              <a:rPr lang="zh-CN" altLang="en-US" dirty="0"/>
              <a:t>一个是</a:t>
            </a:r>
            <a:r>
              <a:rPr lang="en-US" altLang="zh-CN" dirty="0" err="1"/>
              <a:t>getParameter</a:t>
            </a:r>
            <a:r>
              <a:rPr lang="en-US" altLang="zh-CN" dirty="0"/>
              <a:t>()</a:t>
            </a:r>
          </a:p>
          <a:p>
            <a:pPr lvl="1"/>
            <a:r>
              <a:rPr lang="zh-CN" altLang="en-US" dirty="0"/>
              <a:t>一个是</a:t>
            </a:r>
            <a:r>
              <a:rPr lang="en-US" altLang="zh-CN" dirty="0" err="1"/>
              <a:t>getParameterValues</a:t>
            </a:r>
            <a:r>
              <a:rPr lang="en-US" altLang="zh-CN" dirty="0"/>
              <a:t>()</a:t>
            </a:r>
          </a:p>
          <a:p>
            <a:r>
              <a:rPr lang="en-US" altLang="zh-CN" dirty="0"/>
              <a:t> </a:t>
            </a:r>
            <a:r>
              <a:rPr lang="en-US" altLang="zh-CN" dirty="0">
                <a:hlinkClick r:id="rId2"/>
              </a:rPr>
              <a:t>http://localhost:8080/test/getParameter.jsp?name=John&amp;city=Beijing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URL</a:t>
            </a:r>
            <a:r>
              <a:rPr lang="zh-CN" altLang="en-US" dirty="0"/>
              <a:t>参数传递时，页面地址后使用“</a:t>
            </a:r>
            <a:r>
              <a:rPr lang="en-US" altLang="zh-CN" dirty="0"/>
              <a:t>?”</a:t>
            </a:r>
            <a:r>
              <a:rPr lang="zh-CN" altLang="en-US" dirty="0"/>
              <a:t>连接请求参数，一个主请求携带多个参数时用“</a:t>
            </a:r>
            <a:r>
              <a:rPr lang="en-US" altLang="zh-CN" dirty="0"/>
              <a:t>&amp;</a:t>
            </a:r>
            <a:r>
              <a:rPr lang="zh-CN" altLang="en-US" dirty="0"/>
              <a:t>”连接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0B6187-DEA2-4A36-AF24-7EF85B0487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3.1.2 </a:t>
            </a:r>
            <a:r>
              <a:rPr lang="zh-CN" altLang="en-US" dirty="0"/>
              <a:t>使用</a:t>
            </a:r>
            <a:r>
              <a:rPr lang="en-US" altLang="zh-CN" dirty="0"/>
              <a:t>request</a:t>
            </a:r>
            <a:r>
              <a:rPr lang="zh-CN" altLang="en-US" dirty="0"/>
              <a:t>对象接收请求参数</a:t>
            </a:r>
          </a:p>
        </p:txBody>
      </p:sp>
    </p:spTree>
    <p:extLst>
      <p:ext uri="{BB962C8B-B14F-4D97-AF65-F5344CB8AC3E}">
        <p14:creationId xmlns:p14="http://schemas.microsoft.com/office/powerpoint/2010/main" val="353252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0FF75B6-6CD4-4489-8E44-92CCA7CA63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1</a:t>
            </a:r>
            <a:r>
              <a:rPr lang="zh-CN" altLang="en-US" dirty="0"/>
              <a:t>种方法是在接收请求页面中规定请求字符编码的代码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dirty="0" err="1"/>
              <a:t>request.setCharacterEncoding</a:t>
            </a:r>
            <a:r>
              <a:rPr lang="en-US" altLang="zh-CN" dirty="0"/>
              <a:t>(</a:t>
            </a:r>
            <a:r>
              <a:rPr lang="en-US" altLang="zh-CN" dirty="0">
                <a:latin typeface="+mn-lt"/>
              </a:rPr>
              <a:t>“</a:t>
            </a:r>
            <a:r>
              <a:rPr lang="en-US" altLang="zh-CN" dirty="0"/>
              <a:t>utf-8</a:t>
            </a:r>
            <a:r>
              <a:rPr lang="en-US" altLang="zh-CN" dirty="0">
                <a:latin typeface="+mn-lt"/>
              </a:rPr>
              <a:t>”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种方法是在取得参数值后，通过转码的方式将值转为合适的字符集</a:t>
            </a:r>
            <a:br>
              <a:rPr lang="en-US" altLang="zh-CN" dirty="0"/>
            </a:br>
            <a:r>
              <a:rPr lang="en-US" altLang="zh-CN" dirty="0"/>
              <a:t> String name= new String(</a:t>
            </a:r>
            <a:r>
              <a:rPr lang="en-US" altLang="zh-CN" dirty="0" err="1"/>
              <a:t>request.getParameter</a:t>
            </a:r>
            <a:r>
              <a:rPr lang="en-US" altLang="zh-CN" dirty="0"/>
              <a:t>("name").</a:t>
            </a:r>
            <a:r>
              <a:rPr lang="en-US" altLang="zh-CN" dirty="0" err="1"/>
              <a:t>getBytes</a:t>
            </a:r>
            <a:r>
              <a:rPr lang="en-US" altLang="zh-CN" dirty="0"/>
              <a:t>("ISO-8859-1"),"utf-8");</a:t>
            </a:r>
          </a:p>
          <a:p>
            <a:r>
              <a:rPr lang="zh-CN" altLang="en-US" dirty="0"/>
              <a:t>第</a:t>
            </a:r>
            <a:r>
              <a:rPr lang="en-US" altLang="zh-CN" dirty="0"/>
              <a:t>3</a:t>
            </a:r>
            <a:r>
              <a:rPr lang="zh-CN" altLang="en-US" dirty="0"/>
              <a:t>种方法，通过编写一个</a:t>
            </a:r>
            <a:r>
              <a:rPr lang="en-US" altLang="zh-CN" dirty="0"/>
              <a:t> Servlet</a:t>
            </a:r>
            <a:r>
              <a:rPr lang="zh-CN" altLang="en-US" dirty="0"/>
              <a:t>过滤器来解决中文乱码的问题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61D003-AE45-4B9B-B2C7-4FFD00AB86F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3.1.3 </a:t>
            </a:r>
            <a:r>
              <a:rPr lang="zh-CN" altLang="en-US" dirty="0"/>
              <a:t>请求中文乱码的处理</a:t>
            </a:r>
          </a:p>
        </p:txBody>
      </p:sp>
    </p:spTree>
    <p:extLst>
      <p:ext uri="{BB962C8B-B14F-4D97-AF65-F5344CB8AC3E}">
        <p14:creationId xmlns:p14="http://schemas.microsoft.com/office/powerpoint/2010/main" val="565272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3F581C-CC10-4F49-9296-23AA7C05D5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3.1.4 </a:t>
            </a:r>
            <a:r>
              <a:rPr lang="zh-CN" altLang="en-US" dirty="0"/>
              <a:t>获取请求头部信息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E8F44A-272D-429C-8AA6-32358EFD3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104" y="1503000"/>
            <a:ext cx="6748789" cy="38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21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52EB66-3607-4C8F-8DF0-47CAF9989C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3.1.4 </a:t>
            </a:r>
            <a:r>
              <a:rPr lang="zh-CN" altLang="en-US" dirty="0"/>
              <a:t>获取请求头部信息</a:t>
            </a:r>
          </a:p>
          <a:p>
            <a:endParaRPr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463FAC6-C06C-41C5-92BD-AE2846D5D3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601434"/>
              </p:ext>
            </p:extLst>
          </p:nvPr>
        </p:nvGraphicFramePr>
        <p:xfrm>
          <a:off x="1377244" y="1395069"/>
          <a:ext cx="9390878" cy="501368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647522">
                  <a:extLst>
                    <a:ext uri="{9D8B030D-6E8A-4147-A177-3AD203B41FA5}">
                      <a16:colId xmlns:a16="http://schemas.microsoft.com/office/drawing/2014/main" val="2788070418"/>
                    </a:ext>
                  </a:extLst>
                </a:gridCol>
                <a:gridCol w="5074370">
                  <a:extLst>
                    <a:ext uri="{9D8B030D-6E8A-4147-A177-3AD203B41FA5}">
                      <a16:colId xmlns:a16="http://schemas.microsoft.com/office/drawing/2014/main" val="2200322617"/>
                    </a:ext>
                  </a:extLst>
                </a:gridCol>
                <a:gridCol w="2668986">
                  <a:extLst>
                    <a:ext uri="{9D8B030D-6E8A-4147-A177-3AD203B41FA5}">
                      <a16:colId xmlns:a16="http://schemas.microsoft.com/office/drawing/2014/main" val="2401525278"/>
                    </a:ext>
                  </a:extLst>
                </a:gridCol>
              </a:tblGrid>
              <a:tr h="392212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Request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GET /h.gif?pid=113&amp;monkey=cool HTTP/1.1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effectLst/>
                        </a:rPr>
                        <a:t>请求方式  请求路径  请求版本</a:t>
                      </a:r>
                      <a:endParaRPr lang="zh-CN" alt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1425048677"/>
                  </a:ext>
                </a:extLst>
              </a:tr>
              <a:tr h="392212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Accept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>
                          <a:effectLst/>
                        </a:rPr>
                        <a:t>image/png, image/svg+xml, image/*;q=0.8, */*;q=0.5</a:t>
                      </a:r>
                      <a:endParaRPr lang="fr-FR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effectLst/>
                        </a:rPr>
                        <a:t>浏览器可接收的类型</a:t>
                      </a:r>
                      <a:endParaRPr lang="zh-CN" alt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1942211494"/>
                  </a:ext>
                </a:extLst>
              </a:tr>
              <a:tr h="214607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Referer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strike="noStrike">
                          <a:effectLst/>
                          <a:hlinkClick r:id="rId2"/>
                        </a:rPr>
                        <a:t>http://hao123.com/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effectLst/>
                        </a:rPr>
                        <a:t>来源路径</a:t>
                      </a:r>
                      <a:endParaRPr lang="zh-CN" alt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2128264661"/>
                  </a:ext>
                </a:extLst>
              </a:tr>
              <a:tr h="392212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Accept-Language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zh-CN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effectLst/>
                        </a:rPr>
                        <a:t>浏览器可以接收的语言</a:t>
                      </a:r>
                      <a:endParaRPr lang="zh-CN" alt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2966405965"/>
                  </a:ext>
                </a:extLst>
              </a:tr>
              <a:tr h="392212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User-Agent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Mozilla/5.0 (compatible; MSIE 9.0; Windows NT 6.1; Trident/5.0)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effectLst/>
                        </a:rPr>
                        <a:t>浏览器的厂商信息</a:t>
                      </a:r>
                      <a:endParaRPr lang="zh-CN" alt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3763303708"/>
                  </a:ext>
                </a:extLst>
              </a:tr>
              <a:tr h="392212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Content-Type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text/html; charset=UTF-8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effectLst/>
                        </a:rPr>
                        <a:t>数据的内容类型</a:t>
                      </a:r>
                      <a:endParaRPr lang="zh-CN" alt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4070894749"/>
                  </a:ext>
                </a:extLst>
              </a:tr>
              <a:tr h="392212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Accept-Encoding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gzip, deflate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effectLst/>
                        </a:rPr>
                        <a:t>浏览器可以接收压缩后的数据</a:t>
                      </a:r>
                      <a:endParaRPr lang="zh-CN" alt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2821328936"/>
                  </a:ext>
                </a:extLst>
              </a:tr>
              <a:tr h="392212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Host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nsclick.baidu.com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effectLst/>
                        </a:rPr>
                        <a:t>请求的主机</a:t>
                      </a:r>
                      <a:r>
                        <a:rPr lang="en-US" altLang="zh-CN" sz="1600">
                          <a:effectLst/>
                        </a:rPr>
                        <a:t>IP</a:t>
                      </a:r>
                      <a:r>
                        <a:rPr lang="zh-CN" altLang="en-US" sz="1600">
                          <a:effectLst/>
                        </a:rPr>
                        <a:t>和端口号</a:t>
                      </a:r>
                      <a:endParaRPr lang="zh-CN" alt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4206188095"/>
                  </a:ext>
                </a:extLst>
              </a:tr>
              <a:tr h="392212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Content-Length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</a:rPr>
                        <a:t>289</a:t>
                      </a:r>
                      <a:endParaRPr lang="en-US" altLang="zh-CN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effectLst/>
                        </a:rPr>
                        <a:t>用于指定数据的总长度</a:t>
                      </a:r>
                      <a:endParaRPr lang="zh-CN" alt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3334513493"/>
                  </a:ext>
                </a:extLst>
              </a:tr>
              <a:tr h="214607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Connection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Keep-Alive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effectLst/>
                        </a:rPr>
                        <a:t>维持一个活动连接</a:t>
                      </a:r>
                      <a:endParaRPr lang="zh-CN" alt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2482948535"/>
                  </a:ext>
                </a:extLst>
              </a:tr>
              <a:tr h="392212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Cache-Control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no-cache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effectLst/>
                        </a:rPr>
                        <a:t>缓存情况</a:t>
                      </a:r>
                      <a:endParaRPr lang="zh-CN" alt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2076663513"/>
                  </a:ext>
                </a:extLst>
              </a:tr>
              <a:tr h="392212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Cookie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BAIDUID=304614CF0781D6FABA00280E60983AF5:FG=1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COOKIE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18501" marR="18501" marT="18501" marB="18501"/>
                </a:tc>
                <a:extLst>
                  <a:ext uri="{0D108BD9-81ED-4DB2-BD59-A6C34878D82A}">
                    <a16:rowId xmlns:a16="http://schemas.microsoft.com/office/drawing/2014/main" val="3416779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5999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6E0057-D74C-45E6-8845-C2F5AA685E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3.2.1 response</a:t>
            </a:r>
            <a:r>
              <a:rPr lang="zh-CN" altLang="en-US" dirty="0"/>
              <a:t>对象的常用方法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D66C91A-4A44-47B7-9C1B-58E3B7C648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2402132"/>
              </p:ext>
            </p:extLst>
          </p:nvPr>
        </p:nvGraphicFramePr>
        <p:xfrm>
          <a:off x="1524000" y="1476021"/>
          <a:ext cx="932462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20444">
                  <a:extLst>
                    <a:ext uri="{9D8B030D-6E8A-4147-A177-3AD203B41FA5}">
                      <a16:colId xmlns:a16="http://schemas.microsoft.com/office/drawing/2014/main" val="527241866"/>
                    </a:ext>
                  </a:extLst>
                </a:gridCol>
                <a:gridCol w="5204178">
                  <a:extLst>
                    <a:ext uri="{9D8B030D-6E8A-4147-A177-3AD203B41FA5}">
                      <a16:colId xmlns:a16="http://schemas.microsoft.com/office/drawing/2014/main" val="924766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方法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方法说明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97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addHeader</a:t>
                      </a:r>
                      <a:r>
                        <a:rPr lang="en-US" altLang="zh-CN" dirty="0"/>
                        <a:t>(String arg0,String arg1)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向页面中添加头和对应的值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481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addCookie</a:t>
                      </a:r>
                      <a:r>
                        <a:rPr lang="en-US" altLang="zh-CN" dirty="0"/>
                        <a:t>(Cookie arg0)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添加</a:t>
                      </a:r>
                      <a:r>
                        <a:rPr lang="en-US" altLang="zh-CN" dirty="0"/>
                        <a:t>Cookie</a:t>
                      </a:r>
                      <a:r>
                        <a:rPr lang="zh-CN" altLang="en-US" dirty="0"/>
                        <a:t>信息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571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sendRedirect</a:t>
                      </a:r>
                      <a:r>
                        <a:rPr lang="en-US" altLang="zh-CN" dirty="0"/>
                        <a:t>(String arg0)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实现页面重定向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396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setStatus</a:t>
                      </a:r>
                      <a:r>
                        <a:rPr lang="en-US" altLang="zh-CN" dirty="0"/>
                        <a:t>(int arg0)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设定页面的响应状态代码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536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setContentType</a:t>
                      </a:r>
                      <a:r>
                        <a:rPr lang="en-US" altLang="zh-CN" dirty="0"/>
                        <a:t>(String arg0)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设定页面的</a:t>
                      </a:r>
                      <a:r>
                        <a:rPr lang="en-US" altLang="zh-CN" dirty="0"/>
                        <a:t>MIME</a:t>
                      </a:r>
                      <a:r>
                        <a:rPr lang="zh-CN" altLang="en-US" dirty="0"/>
                        <a:t>类型和字符集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381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setCharacterEncoding</a:t>
                      </a:r>
                      <a:r>
                        <a:rPr lang="en-US" altLang="zh-CN" dirty="0"/>
                        <a:t>(String arg0)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设定页面响应的编码类型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6324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7210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0ED96C9-3CFD-464F-BB5F-358CFEBB88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session</a:t>
            </a:r>
            <a:r>
              <a:rPr lang="zh-CN" altLang="en-US" dirty="0"/>
              <a:t>对象可以用来判断是否为同一用户和记录客户的连接信息</a:t>
            </a:r>
            <a:endParaRPr lang="en-US" altLang="zh-CN" dirty="0"/>
          </a:p>
          <a:p>
            <a:r>
              <a:rPr lang="en-US" altLang="zh-CN" dirty="0"/>
              <a:t>HTTP</a:t>
            </a:r>
            <a:r>
              <a:rPr lang="zh-CN" altLang="en-US" dirty="0"/>
              <a:t>协议是一种无状态的协议。当用户的浏览器还没有关闭，这个时候发起请求，那么网站就应该识别出该用户的情况。在这种情况下，</a:t>
            </a:r>
            <a:r>
              <a:rPr lang="en-US" altLang="zh-CN" dirty="0"/>
              <a:t>session</a:t>
            </a:r>
            <a:r>
              <a:rPr lang="zh-CN" altLang="en-US" dirty="0"/>
              <a:t>对象就起到了关键作用。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525CB9-8854-41FE-994C-8B872F02C9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3.3 Session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328775789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E7272"/>
      </a:accent1>
      <a:accent2>
        <a:srgbClr val="92BD61"/>
      </a:accent2>
      <a:accent3>
        <a:srgbClr val="ECD873"/>
      </a:accent3>
      <a:accent4>
        <a:srgbClr val="1CA196"/>
      </a:accent4>
      <a:accent5>
        <a:srgbClr val="DE7272"/>
      </a:accent5>
      <a:accent6>
        <a:srgbClr val="92BD61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1467</TotalTime>
  <Words>1238</Words>
  <Application>Microsoft Office PowerPoint</Application>
  <PresentationFormat>宽屏</PresentationFormat>
  <Paragraphs>196</Paragraphs>
  <Slides>19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等线</vt:lpstr>
      <vt:lpstr>汉仪趣黑W</vt:lpstr>
      <vt:lpstr>迷你简准圆</vt:lpstr>
      <vt:lpstr>微软雅黑</vt:lpstr>
      <vt:lpstr>Arial</vt:lpstr>
      <vt:lpstr>Century</vt:lpstr>
      <vt:lpstr>Wingdings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逆流的小鱼</dc:creator>
  <cp:lastModifiedBy>hello</cp:lastModifiedBy>
  <cp:revision>155</cp:revision>
  <dcterms:created xsi:type="dcterms:W3CDTF">2017-07-05T04:53:15Z</dcterms:created>
  <dcterms:modified xsi:type="dcterms:W3CDTF">2018-08-19T02:21:22Z</dcterms:modified>
</cp:coreProperties>
</file>

<file path=docProps/thumbnail.jpeg>
</file>